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9926638" cy="143017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6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solidFill>
                  <a:srgbClr val="000000"/>
                </a:solidFill>
                <a:latin typeface="Arial"/>
              </a:rPr>
              <a:t>Fai clic per spostare la diapositiva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Fai clic per modificare il formato delle note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&lt;intestazione&gt;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44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051126FB-6767-488E-A85A-751015C6BD8A}" type="slidenum"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7475" y="1073150"/>
            <a:ext cx="7150100" cy="5362575"/>
          </a:xfrm>
          <a:prstGeom prst="rect">
            <a:avLst/>
          </a:prstGeom>
          <a:ln w="0">
            <a:noFill/>
          </a:ln>
        </p:spPr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992520" y="6793200"/>
            <a:ext cx="7939440" cy="6433920"/>
          </a:xfrm>
          <a:prstGeom prst="rect">
            <a:avLst/>
          </a:prstGeom>
          <a:noFill/>
          <a:ln w="0">
            <a:noFill/>
          </a:ln>
        </p:spPr>
        <p:txBody>
          <a:bodyPr lIns="134280" tIns="66960" rIns="134280" bIns="66960" anchor="t">
            <a:noAutofit/>
          </a:bodyPr>
          <a:lstStyle/>
          <a:p>
            <a:pPr marL="216000" indent="0">
              <a:buNone/>
            </a:pPr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sldNum" idx="7"/>
          </p:nvPr>
        </p:nvSpPr>
        <p:spPr>
          <a:xfrm>
            <a:off x="5622840" y="13584240"/>
            <a:ext cx="4299840" cy="713160"/>
          </a:xfrm>
          <a:prstGeom prst="rect">
            <a:avLst/>
          </a:prstGeom>
          <a:noFill/>
          <a:ln w="0">
            <a:noFill/>
          </a:ln>
        </p:spPr>
        <p:txBody>
          <a:bodyPr lIns="134280" tIns="66960" rIns="134280" bIns="6696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8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451DBABF-9F9F-4D99-9343-DF9B1EFD1E62}" type="slidenum">
              <a:rPr lang="it-IT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it-IT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80E8270-1105-4B82-8682-74087E463CAB}" type="slidenum"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40080" y="2246400"/>
            <a:ext cx="1152108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26F45A6-5C45-47CB-AC64-B527E5DBFF9D}" type="slidenum"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0781CBB-AADE-4DAB-9D3D-B9960054FE6E}" type="slidenum">
              <a:t>‹N›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40080" y="2246400"/>
            <a:ext cx="370944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535280" y="2246400"/>
            <a:ext cx="370944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8430840" y="2246400"/>
            <a:ext cx="370944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40080" y="5154840"/>
            <a:ext cx="370944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4535280" y="5154840"/>
            <a:ext cx="370944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8430840" y="5154840"/>
            <a:ext cx="370944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ACC2D10-CC88-4282-80F5-A152267B0ECE}" type="slidenum">
              <a:t>‹N›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72795E1-D317-4713-B5BE-0C23CC08FBB6}" type="slidenum"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40080" y="2246400"/>
            <a:ext cx="1152108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956FD45-CD3B-43B0-A88D-05DB527AC944}" type="slidenum">
              <a:t>‹N›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1A1F861-200B-4595-8671-7ABEA6A38294}" type="slidenum">
              <a:t>‹N›</a:t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A4D45BE-0F01-46C4-A330-8989A8CED918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40080" y="383040"/>
            <a:ext cx="11521080" cy="7430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83224B6-4A3F-4D91-A674-EC2B9109B9BF}" type="slidenum"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543720" y="2246400"/>
            <a:ext cx="5622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640080" y="5154840"/>
            <a:ext cx="562212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58FE24B-236B-4637-A877-8AD2B4A575EC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40080" y="2246400"/>
            <a:ext cx="5622120" cy="556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543720" y="5154840"/>
            <a:ext cx="562212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5936CDE-96C9-42D1-8838-0FFD9DEAA675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40080" y="383040"/>
            <a:ext cx="11521080" cy="160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40080" y="2246400"/>
            <a:ext cx="562212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543720" y="2246400"/>
            <a:ext cx="562212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40080" y="5154840"/>
            <a:ext cx="11521080" cy="2655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014E1B9-070F-4DAE-B580-DAE4F33EE5CF}" type="slidenum"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4374000" y="8898840"/>
            <a:ext cx="4052160" cy="509400"/>
          </a:xfrm>
          <a:prstGeom prst="rect">
            <a:avLst/>
          </a:prstGeom>
          <a:noFill/>
          <a:ln w="0">
            <a:noFill/>
          </a:ln>
        </p:spPr>
        <p:txBody>
          <a:bodyPr lIns="128160" tIns="64080" rIns="128160" bIns="6408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ldNum" idx="2"/>
          </p:nvPr>
        </p:nvSpPr>
        <p:spPr>
          <a:xfrm>
            <a:off x="9174600" y="8898840"/>
            <a:ext cx="2985120" cy="509400"/>
          </a:xfrm>
          <a:prstGeom prst="rect">
            <a:avLst/>
          </a:prstGeom>
          <a:noFill/>
          <a:ln w="0">
            <a:noFill/>
          </a:ln>
        </p:spPr>
        <p:txBody>
          <a:bodyPr lIns="128160" tIns="64080" rIns="128160" bIns="6408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7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19982DA-DBA8-4BE5-BCAB-695734115DA0}" type="slidenum">
              <a:rPr lang="it-IT" sz="1700" b="0" strike="noStrike" spc="-1">
                <a:solidFill>
                  <a:srgbClr val="8B8B8B"/>
                </a:solidFill>
                <a:latin typeface="Calibri"/>
              </a:rPr>
              <a:t>‹N›</a:t>
            </a:fld>
            <a:endParaRPr lang="it-IT" sz="17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640080" y="8898840"/>
            <a:ext cx="2985120" cy="509400"/>
          </a:xfrm>
          <a:prstGeom prst="rect">
            <a:avLst/>
          </a:prstGeom>
          <a:noFill/>
          <a:ln w="0">
            <a:noFill/>
          </a:ln>
        </p:spPr>
        <p:txBody>
          <a:bodyPr lIns="128160" tIns="64080" rIns="128160" bIns="64080" anchor="ctr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420440" y="761400"/>
            <a:ext cx="3526560" cy="187560"/>
          </a:xfrm>
          <a:prstGeom prst="rect">
            <a:avLst/>
          </a:prstGeom>
          <a:noFill/>
          <a:ln w="0">
            <a:noFill/>
          </a:ln>
        </p:spPr>
        <p:txBody>
          <a:bodyPr lIns="128160" tIns="64080" rIns="128160" bIns="64080" anchor="ctr">
            <a:normAutofit fontScale="14000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2800" b="1" i="1" strike="noStrike" spc="-1">
                <a:solidFill>
                  <a:srgbClr val="000000"/>
                </a:solidFill>
                <a:latin typeface="Times New Roman"/>
              </a:rPr>
              <a:t>Comune di Valenzano</a:t>
            </a:r>
            <a:endParaRPr lang="it-IT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Immagine 3"/>
          <p:cNvPicPr/>
          <p:nvPr/>
        </p:nvPicPr>
        <p:blipFill>
          <a:blip r:embed="rId3"/>
          <a:stretch/>
        </p:blipFill>
        <p:spPr>
          <a:xfrm>
            <a:off x="5968800" y="212400"/>
            <a:ext cx="430200" cy="547560"/>
          </a:xfrm>
          <a:prstGeom prst="rect">
            <a:avLst/>
          </a:prstGeom>
          <a:ln w="0">
            <a:noFill/>
          </a:ln>
        </p:spPr>
      </p:pic>
      <p:cxnSp>
        <p:nvCxnSpPr>
          <p:cNvPr id="47" name="Connettore 2 5"/>
          <p:cNvCxnSpPr/>
          <p:nvPr/>
        </p:nvCxnSpPr>
        <p:spPr>
          <a:xfrm>
            <a:off x="6184440" y="1127880"/>
            <a:ext cx="1800" cy="253800"/>
          </a:xfrm>
          <a:prstGeom prst="straightConnector1">
            <a:avLst/>
          </a:prstGeom>
          <a:ln w="0">
            <a:solidFill>
              <a:srgbClr val="4A7EBB"/>
            </a:solidFill>
            <a:tailEnd type="arrow" w="med" len="med"/>
          </a:ln>
        </p:spPr>
      </p:cxnSp>
      <p:sp>
        <p:nvSpPr>
          <p:cNvPr id="48" name="Ovale 7"/>
          <p:cNvSpPr/>
          <p:nvPr/>
        </p:nvSpPr>
        <p:spPr>
          <a:xfrm>
            <a:off x="4893120" y="1415160"/>
            <a:ext cx="2560680" cy="764640"/>
          </a:xfrm>
          <a:prstGeom prst="ellipse">
            <a:avLst/>
          </a:prstGeom>
          <a:gradFill rotWithShape="0">
            <a:gsLst>
              <a:gs pos="0">
                <a:srgbClr val="979700"/>
              </a:gs>
              <a:gs pos="100000">
                <a:srgbClr val="D6D600"/>
              </a:gs>
            </a:gsLst>
            <a:lin ang="2700000"/>
          </a:gradFill>
          <a:ln w="38100"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SINDACO</a:t>
            </a:r>
            <a:endParaRPr lang="it-IT" sz="12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Giampaolo Romanazzi</a:t>
            </a:r>
            <a:endParaRPr lang="it-IT" sz="12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49" name="Connettore 2 11"/>
          <p:cNvCxnSpPr/>
          <p:nvPr/>
        </p:nvCxnSpPr>
        <p:spPr>
          <a:xfrm>
            <a:off x="7624800" y="1710000"/>
            <a:ext cx="2918160" cy="1800"/>
          </a:xfrm>
          <a:prstGeom prst="straightConnector1">
            <a:avLst/>
          </a:prstGeom>
          <a:ln w="0">
            <a:solidFill>
              <a:srgbClr val="4A7EBB"/>
            </a:solidFill>
            <a:tailEnd type="arrow" w="med" len="med"/>
          </a:ln>
        </p:spPr>
      </p:cxnSp>
      <p:sp>
        <p:nvSpPr>
          <p:cNvPr id="50" name="Rettangolo arrotondato 16"/>
          <p:cNvSpPr/>
          <p:nvPr/>
        </p:nvSpPr>
        <p:spPr>
          <a:xfrm>
            <a:off x="4950360" y="2465280"/>
            <a:ext cx="2446560" cy="46620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1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SEGRETARIO COMUNALE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Dr.ssa Irene Schiavino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Rettangolo 17"/>
          <p:cNvSpPr/>
          <p:nvPr/>
        </p:nvSpPr>
        <p:spPr>
          <a:xfrm>
            <a:off x="10578600" y="1511280"/>
            <a:ext cx="2086560" cy="4665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7E7E7E"/>
              </a:gs>
            </a:gsLst>
            <a:path path="circle">
              <a:fillToRect l="50000" r="50000" b="100000"/>
            </a:path>
          </a:gradFill>
          <a:ln>
            <a:solidFill>
              <a:srgbClr val="F59240"/>
            </a:solidFill>
            <a:round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1002">
            <a:schemeClr val="lt1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1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VI° SETTORE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1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POLIZIA MUNICIPALE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Angolo ripiegato 22"/>
          <p:cNvSpPr/>
          <p:nvPr/>
        </p:nvSpPr>
        <p:spPr>
          <a:xfrm>
            <a:off x="10578600" y="2349720"/>
            <a:ext cx="2014560" cy="2268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Giuseppe Ciocia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Rettangolo 23"/>
          <p:cNvSpPr/>
          <p:nvPr/>
        </p:nvSpPr>
        <p:spPr>
          <a:xfrm>
            <a:off x="11480760" y="2912040"/>
            <a:ext cx="1118880" cy="2756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Carone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Castellano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Cataldo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Di Lorenzo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Innamorato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Longo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Martiradonna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Pentassuglia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Variale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Di Tommaso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Maggi (tecnico)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54" name="Connettore 1 24"/>
          <p:cNvCxnSpPr>
            <a:endCxn id="53" idx="0"/>
          </p:cNvCxnSpPr>
          <p:nvPr/>
        </p:nvCxnSpPr>
        <p:spPr>
          <a:xfrm>
            <a:off x="12016080" y="2590200"/>
            <a:ext cx="24480" cy="322200"/>
          </a:xfrm>
          <a:prstGeom prst="straightConnector1">
            <a:avLst/>
          </a:prstGeom>
          <a:ln w="0">
            <a:solidFill>
              <a:srgbClr val="4A7EBB"/>
            </a:solidFill>
          </a:ln>
        </p:spPr>
      </p:cxnSp>
      <p:sp>
        <p:nvSpPr>
          <p:cNvPr id="55" name="Rettangolo 30"/>
          <p:cNvSpPr/>
          <p:nvPr/>
        </p:nvSpPr>
        <p:spPr>
          <a:xfrm>
            <a:off x="455400" y="3479400"/>
            <a:ext cx="1510200" cy="471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7E7E7E"/>
              </a:gs>
            </a:gsLst>
            <a:path path="circle">
              <a:fillToRect l="50000" r="50000" b="100000"/>
            </a:path>
          </a:gradFill>
          <a:ln>
            <a:solidFill>
              <a:srgbClr val="F59240"/>
            </a:solidFill>
            <a:round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1002">
            <a:schemeClr val="lt1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1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I° SETTORE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Rettangolo 31"/>
          <p:cNvSpPr/>
          <p:nvPr/>
        </p:nvSpPr>
        <p:spPr>
          <a:xfrm>
            <a:off x="3224880" y="3479400"/>
            <a:ext cx="1510200" cy="471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7E7E7E"/>
              </a:gs>
            </a:gsLst>
            <a:path path="circle">
              <a:fillToRect l="50000" r="50000" b="100000"/>
            </a:path>
          </a:gradFill>
          <a:ln>
            <a:solidFill>
              <a:srgbClr val="F59240"/>
            </a:solidFill>
            <a:round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1002">
            <a:schemeClr val="lt1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1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II° SETTORE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Rettangolo 32"/>
          <p:cNvSpPr/>
          <p:nvPr/>
        </p:nvSpPr>
        <p:spPr>
          <a:xfrm>
            <a:off x="5418360" y="3514320"/>
            <a:ext cx="1510200" cy="471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7E7E7E"/>
              </a:gs>
            </a:gsLst>
            <a:path path="circle">
              <a:fillToRect l="50000" r="50000" b="100000"/>
            </a:path>
          </a:gradFill>
          <a:ln>
            <a:solidFill>
              <a:srgbClr val="F59240"/>
            </a:solidFill>
            <a:round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1002">
            <a:schemeClr val="lt1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1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III° SETTORE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Rettangolo 33"/>
          <p:cNvSpPr/>
          <p:nvPr/>
        </p:nvSpPr>
        <p:spPr>
          <a:xfrm>
            <a:off x="7765200" y="3514320"/>
            <a:ext cx="1510200" cy="471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7E7E7E"/>
              </a:gs>
            </a:gsLst>
            <a:path path="circle">
              <a:fillToRect l="50000" r="50000" b="100000"/>
            </a:path>
          </a:gradFill>
          <a:ln>
            <a:solidFill>
              <a:srgbClr val="F59240"/>
            </a:solidFill>
            <a:round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1002">
            <a:schemeClr val="lt1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1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IV° SETTORE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Rettangolo 34"/>
          <p:cNvSpPr/>
          <p:nvPr/>
        </p:nvSpPr>
        <p:spPr>
          <a:xfrm>
            <a:off x="9822600" y="3514320"/>
            <a:ext cx="1510200" cy="471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7E7E7E"/>
              </a:gs>
            </a:gsLst>
            <a:path path="circle">
              <a:fillToRect l="50000" r="50000" b="100000"/>
            </a:path>
          </a:gradFill>
          <a:ln>
            <a:solidFill>
              <a:srgbClr val="F59240"/>
            </a:solidFill>
            <a:round/>
          </a:ln>
          <a:effectLst>
            <a:outerShdw blurRad="39960" dist="2016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1002">
            <a:schemeClr val="lt1"/>
          </a:fillRef>
          <a:effectRef idx="1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1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V° SETTORE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Rettangolo 35"/>
          <p:cNvSpPr/>
          <p:nvPr/>
        </p:nvSpPr>
        <p:spPr>
          <a:xfrm>
            <a:off x="455400" y="4282200"/>
            <a:ext cx="1510200" cy="21420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1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AFFARI GENERALI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Angolo ripiegato 42"/>
          <p:cNvSpPr/>
          <p:nvPr/>
        </p:nvSpPr>
        <p:spPr>
          <a:xfrm>
            <a:off x="455400" y="4642200"/>
            <a:ext cx="2014560" cy="2268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Dott. Vito Calabrese</a:t>
            </a:r>
            <a:endParaRPr lang="it-IT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Rettangolo 43"/>
          <p:cNvSpPr/>
          <p:nvPr/>
        </p:nvSpPr>
        <p:spPr>
          <a:xfrm>
            <a:off x="454680" y="4976280"/>
            <a:ext cx="1510200" cy="21420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SERV DEMOGRAFICI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Rettangolo 44"/>
          <p:cNvSpPr/>
          <p:nvPr/>
        </p:nvSpPr>
        <p:spPr>
          <a:xfrm>
            <a:off x="961560" y="5285520"/>
            <a:ext cx="1006200" cy="17928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9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ANAGRAFE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Rettangolo 45"/>
          <p:cNvSpPr/>
          <p:nvPr/>
        </p:nvSpPr>
        <p:spPr>
          <a:xfrm>
            <a:off x="961560" y="5500080"/>
            <a:ext cx="1006200" cy="3909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Sansone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Arcuti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Rettangolo 46"/>
          <p:cNvSpPr/>
          <p:nvPr/>
        </p:nvSpPr>
        <p:spPr>
          <a:xfrm>
            <a:off x="981000" y="5947920"/>
            <a:ext cx="1006200" cy="17928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9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STATO CIVILE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Rettangolo 47"/>
          <p:cNvSpPr/>
          <p:nvPr/>
        </p:nvSpPr>
        <p:spPr>
          <a:xfrm>
            <a:off x="961560" y="6124320"/>
            <a:ext cx="1006200" cy="2836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Rossetti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Patruno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Rettangolo 48"/>
          <p:cNvSpPr/>
          <p:nvPr/>
        </p:nvSpPr>
        <p:spPr>
          <a:xfrm>
            <a:off x="967680" y="6432480"/>
            <a:ext cx="1006200" cy="3092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9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ELETTORALE/STATISTICA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Rettangolo 49"/>
          <p:cNvSpPr/>
          <p:nvPr/>
        </p:nvSpPr>
        <p:spPr>
          <a:xfrm>
            <a:off x="958680" y="6735960"/>
            <a:ext cx="1006200" cy="366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Porcelli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Bello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Rettangolo 51"/>
          <p:cNvSpPr/>
          <p:nvPr/>
        </p:nvSpPr>
        <p:spPr>
          <a:xfrm>
            <a:off x="7745040" y="7308720"/>
            <a:ext cx="1510200" cy="21420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SERV INFORMATICO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Rettangolo 53"/>
          <p:cNvSpPr/>
          <p:nvPr/>
        </p:nvSpPr>
        <p:spPr>
          <a:xfrm>
            <a:off x="586800" y="7656120"/>
            <a:ext cx="2139840" cy="21420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U.R.P./PROTOCOLLO/ NOTIFICHE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Rettangolo 55"/>
          <p:cNvSpPr/>
          <p:nvPr/>
        </p:nvSpPr>
        <p:spPr>
          <a:xfrm>
            <a:off x="699120" y="7936200"/>
            <a:ext cx="1265760" cy="758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Marinelli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Patruno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Marinelli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Rettangolo 56"/>
          <p:cNvSpPr/>
          <p:nvPr/>
        </p:nvSpPr>
        <p:spPr>
          <a:xfrm>
            <a:off x="542880" y="8450640"/>
            <a:ext cx="1258200" cy="26460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SERV PERSONALE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Rettangolo 57"/>
          <p:cNvSpPr/>
          <p:nvPr/>
        </p:nvSpPr>
        <p:spPr>
          <a:xfrm>
            <a:off x="699120" y="8717040"/>
            <a:ext cx="1000800" cy="388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Arcuti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Quaranta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Rettangolo 58"/>
          <p:cNvSpPr/>
          <p:nvPr/>
        </p:nvSpPr>
        <p:spPr>
          <a:xfrm>
            <a:off x="434160" y="1380240"/>
            <a:ext cx="2055240" cy="21420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1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SEGRETERIA GENERALE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Rettangolo 59"/>
          <p:cNvSpPr/>
          <p:nvPr/>
        </p:nvSpPr>
        <p:spPr>
          <a:xfrm>
            <a:off x="434160" y="1631520"/>
            <a:ext cx="1006200" cy="363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Gallo 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Rettangolo 60"/>
          <p:cNvSpPr/>
          <p:nvPr/>
        </p:nvSpPr>
        <p:spPr>
          <a:xfrm>
            <a:off x="3232440" y="4249080"/>
            <a:ext cx="1510200" cy="21420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1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SERVIZI SOCIALI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Angolo ripiegato 61"/>
          <p:cNvSpPr/>
          <p:nvPr/>
        </p:nvSpPr>
        <p:spPr>
          <a:xfrm>
            <a:off x="3232440" y="4515120"/>
            <a:ext cx="1698480" cy="2268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Dott. Giustina Petrella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Rettangolo 62"/>
          <p:cNvSpPr/>
          <p:nvPr/>
        </p:nvSpPr>
        <p:spPr>
          <a:xfrm>
            <a:off x="3241800" y="4798800"/>
            <a:ext cx="1016640" cy="308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Monno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Rettangolo 63"/>
          <p:cNvSpPr/>
          <p:nvPr/>
        </p:nvSpPr>
        <p:spPr>
          <a:xfrm>
            <a:off x="3232440" y="5870880"/>
            <a:ext cx="1698480" cy="3297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1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PUBB. ISTRUZIONE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Angolo ripiegato 64"/>
          <p:cNvSpPr/>
          <p:nvPr/>
        </p:nvSpPr>
        <p:spPr>
          <a:xfrm>
            <a:off x="3213720" y="6275160"/>
            <a:ext cx="1698480" cy="2268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Dott. Giustina Petrella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Rettangolo 65"/>
          <p:cNvSpPr/>
          <p:nvPr/>
        </p:nvSpPr>
        <p:spPr>
          <a:xfrm>
            <a:off x="3232440" y="6552720"/>
            <a:ext cx="934200" cy="26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Maggiano N.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Rettangolo 66"/>
          <p:cNvSpPr/>
          <p:nvPr/>
        </p:nvSpPr>
        <p:spPr>
          <a:xfrm>
            <a:off x="3188880" y="6928560"/>
            <a:ext cx="1861560" cy="69480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1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POL.GIOVANILI/ CULTURA/ TURISMO/ SPORT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Rettangolo 67"/>
          <p:cNvSpPr/>
          <p:nvPr/>
        </p:nvSpPr>
        <p:spPr>
          <a:xfrm>
            <a:off x="3249000" y="8073360"/>
            <a:ext cx="1252440" cy="1479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Maggiano N.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Rettangolo 68"/>
          <p:cNvSpPr/>
          <p:nvPr/>
        </p:nvSpPr>
        <p:spPr>
          <a:xfrm>
            <a:off x="5418360" y="4340520"/>
            <a:ext cx="1510200" cy="21420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1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SERV. FINANZIARI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Angolo ripiegato 69"/>
          <p:cNvSpPr/>
          <p:nvPr/>
        </p:nvSpPr>
        <p:spPr>
          <a:xfrm>
            <a:off x="5418360" y="4700520"/>
            <a:ext cx="1510200" cy="2268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Dott. Michele Albergo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Rettangolo 70"/>
          <p:cNvSpPr/>
          <p:nvPr/>
        </p:nvSpPr>
        <p:spPr>
          <a:xfrm>
            <a:off x="5644080" y="5234760"/>
            <a:ext cx="1492200" cy="5313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BILANCIO E PROGRAMMAZIONE/ PAGHE/ CONTRIBUTI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Rettangolo 71"/>
          <p:cNvSpPr/>
          <p:nvPr/>
        </p:nvSpPr>
        <p:spPr>
          <a:xfrm>
            <a:off x="5625000" y="5915520"/>
            <a:ext cx="1006200" cy="298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Gasparro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Franchini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Rettangolo 72"/>
          <p:cNvSpPr/>
          <p:nvPr/>
        </p:nvSpPr>
        <p:spPr>
          <a:xfrm>
            <a:off x="5667120" y="6443280"/>
            <a:ext cx="1469160" cy="2145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TRIBUTI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Rettangolo 73"/>
          <p:cNvSpPr/>
          <p:nvPr/>
        </p:nvSpPr>
        <p:spPr>
          <a:xfrm>
            <a:off x="5641200" y="6780600"/>
            <a:ext cx="768240" cy="1479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Lubes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Rettangolo 74"/>
          <p:cNvSpPr/>
          <p:nvPr/>
        </p:nvSpPr>
        <p:spPr>
          <a:xfrm>
            <a:off x="5625000" y="7242840"/>
            <a:ext cx="1511280" cy="186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ECONOMATO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Rettangolo 75"/>
          <p:cNvSpPr/>
          <p:nvPr/>
        </p:nvSpPr>
        <p:spPr>
          <a:xfrm>
            <a:off x="5644080" y="7618320"/>
            <a:ext cx="768240" cy="1479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it-IT" sz="900" b="0" strike="noStrike" spc="-1">
              <a:solidFill>
                <a:srgbClr val="000000"/>
              </a:solidFill>
              <a:latin typeface="Times New Roman"/>
              <a:ea typeface="DejaVu Sans"/>
            </a:endParaRPr>
          </a:p>
        </p:txBody>
      </p:sp>
      <p:sp>
        <p:nvSpPr>
          <p:cNvPr id="92" name="Rettangolo 76"/>
          <p:cNvSpPr/>
          <p:nvPr/>
        </p:nvSpPr>
        <p:spPr>
          <a:xfrm>
            <a:off x="5644080" y="7983720"/>
            <a:ext cx="1492200" cy="3038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9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CONTROLLO DI GESTIONE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Rettangolo 77"/>
          <p:cNvSpPr/>
          <p:nvPr/>
        </p:nvSpPr>
        <p:spPr>
          <a:xfrm>
            <a:off x="5644080" y="8376840"/>
            <a:ext cx="768240" cy="1479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it-IT" sz="900" b="0" strike="noStrike" spc="-1">
              <a:solidFill>
                <a:srgbClr val="000000"/>
              </a:solidFill>
              <a:latin typeface="Times New Roman"/>
              <a:ea typeface="DejaVu Sans"/>
            </a:endParaRPr>
          </a:p>
        </p:txBody>
      </p:sp>
      <p:sp>
        <p:nvSpPr>
          <p:cNvPr id="94" name="Rettangolo 87"/>
          <p:cNvSpPr/>
          <p:nvPr/>
        </p:nvSpPr>
        <p:spPr>
          <a:xfrm>
            <a:off x="7745040" y="4284000"/>
            <a:ext cx="1510200" cy="55836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1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PATRIMONIO/  VERDE PUBBLICO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Angolo ripiegato 88"/>
          <p:cNvSpPr/>
          <p:nvPr/>
        </p:nvSpPr>
        <p:spPr>
          <a:xfrm>
            <a:off x="7745040" y="5007240"/>
            <a:ext cx="1510200" cy="2268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Ing. S. Napoli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Rettangolo 90"/>
          <p:cNvSpPr/>
          <p:nvPr/>
        </p:nvSpPr>
        <p:spPr>
          <a:xfrm>
            <a:off x="7745040" y="5935320"/>
            <a:ext cx="1510200" cy="47268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1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IGIENE URBANA/ AMBIENTE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Rettangolo 92"/>
          <p:cNvSpPr/>
          <p:nvPr/>
        </p:nvSpPr>
        <p:spPr>
          <a:xfrm>
            <a:off x="7765200" y="6759000"/>
            <a:ext cx="768240" cy="344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De Sario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Angolo ripiegato 95"/>
          <p:cNvSpPr/>
          <p:nvPr/>
        </p:nvSpPr>
        <p:spPr>
          <a:xfrm>
            <a:off x="9857160" y="4812480"/>
            <a:ext cx="1508400" cy="2268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Ing. Gregorio Curri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Rettangolo 96"/>
          <p:cNvSpPr/>
          <p:nvPr/>
        </p:nvSpPr>
        <p:spPr>
          <a:xfrm>
            <a:off x="9821160" y="4284000"/>
            <a:ext cx="1510200" cy="4417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1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URBANISTICA/ EDILIZIA PRIVATA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Rettangolo 97"/>
          <p:cNvSpPr/>
          <p:nvPr/>
        </p:nvSpPr>
        <p:spPr>
          <a:xfrm>
            <a:off x="9859680" y="5105880"/>
            <a:ext cx="861120" cy="412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Caringella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Limongelli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Rettangolo 98"/>
          <p:cNvSpPr/>
          <p:nvPr/>
        </p:nvSpPr>
        <p:spPr>
          <a:xfrm>
            <a:off x="9857880" y="5612760"/>
            <a:ext cx="1314000" cy="68760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1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SUAP / AGRICOLTURA / EX UMA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Rettangolo 99"/>
          <p:cNvSpPr/>
          <p:nvPr/>
        </p:nvSpPr>
        <p:spPr>
          <a:xfrm>
            <a:off x="9861120" y="6694200"/>
            <a:ext cx="1026360" cy="3927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Volpe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Rettangolo 100"/>
          <p:cNvSpPr/>
          <p:nvPr/>
        </p:nvSpPr>
        <p:spPr>
          <a:xfrm>
            <a:off x="457560" y="2181960"/>
            <a:ext cx="2053080" cy="5155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1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CONTENZIOSO /CONTRATTI/ SUPPORTO GARE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Rettangolo 101"/>
          <p:cNvSpPr/>
          <p:nvPr/>
        </p:nvSpPr>
        <p:spPr>
          <a:xfrm>
            <a:off x="457560" y="2740680"/>
            <a:ext cx="1006200" cy="298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Angarano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Lamanna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Rettangolo 106"/>
          <p:cNvSpPr/>
          <p:nvPr/>
        </p:nvSpPr>
        <p:spPr>
          <a:xfrm>
            <a:off x="11261160" y="7471800"/>
            <a:ext cx="1362600" cy="1633320"/>
          </a:xfrm>
          <a:prstGeom prst="rect">
            <a:avLst/>
          </a:pr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it-IT" sz="11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Leggenda: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it-IT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 Settore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it-IT" sz="11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            Servizio                     </a:t>
            </a:r>
            <a:r>
              <a:rPr lang="it-IT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Responsabili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it-IT" sz="11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          </a:t>
            </a:r>
            <a:r>
              <a:rPr lang="it-IT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Dipendenti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it-IT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it-IT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 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1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  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Ovale 107"/>
          <p:cNvSpPr/>
          <p:nvPr/>
        </p:nvSpPr>
        <p:spPr>
          <a:xfrm>
            <a:off x="11382120" y="7832520"/>
            <a:ext cx="270720" cy="8496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979797"/>
              </a:gs>
            </a:gsLst>
            <a:path path="circle">
              <a:fillToRect l="50000" t="50000" r="50000" b="50000"/>
            </a:path>
          </a:gra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/>
        </p:style>
        <p:txBody>
          <a:bodyPr lIns="90000" tIns="16200" rIns="90000" bIns="162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it-IT" sz="800" b="0" strike="noStrike" spc="-1">
              <a:solidFill>
                <a:schemeClr val="lt1"/>
              </a:solidFill>
              <a:latin typeface="Times New Roman"/>
              <a:ea typeface="DejaVu Sans"/>
            </a:endParaRPr>
          </a:p>
        </p:txBody>
      </p:sp>
      <p:cxnSp>
        <p:nvCxnSpPr>
          <p:cNvPr id="107" name="Connettore 2 120"/>
          <p:cNvCxnSpPr>
            <a:stCxn id="48" idx="4"/>
            <a:endCxn id="50" idx="0"/>
          </p:cNvCxnSpPr>
          <p:nvPr/>
        </p:nvCxnSpPr>
        <p:spPr>
          <a:xfrm>
            <a:off x="6173640" y="2179800"/>
            <a:ext cx="360" cy="285840"/>
          </a:xfrm>
          <a:prstGeom prst="straightConnector1">
            <a:avLst/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08" name="Connettore 4 122"/>
          <p:cNvCxnSpPr>
            <a:stCxn id="50" idx="2"/>
            <a:endCxn id="55" idx="0"/>
          </p:cNvCxnSpPr>
          <p:nvPr/>
        </p:nvCxnSpPr>
        <p:spPr>
          <a:xfrm rot="5400000">
            <a:off x="3417840" y="723960"/>
            <a:ext cx="548280" cy="4963680"/>
          </a:xfrm>
          <a:prstGeom prst="bentConnector3">
            <a:avLst>
              <a:gd name="adj1" fmla="val 50131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09" name="Connettore 4 124"/>
          <p:cNvCxnSpPr>
            <a:stCxn id="50" idx="2"/>
            <a:endCxn id="59" idx="0"/>
          </p:cNvCxnSpPr>
          <p:nvPr/>
        </p:nvCxnSpPr>
        <p:spPr>
          <a:xfrm rot="16200000" flipH="1">
            <a:off x="8084160" y="1020600"/>
            <a:ext cx="583200" cy="4404240"/>
          </a:xfrm>
          <a:prstGeom prst="bentConnector3">
            <a:avLst>
              <a:gd name="adj1" fmla="val 50154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10" name="Connettore 2 138"/>
          <p:cNvCxnSpPr>
            <a:stCxn id="55" idx="2"/>
            <a:endCxn id="60" idx="0"/>
          </p:cNvCxnSpPr>
          <p:nvPr/>
        </p:nvCxnSpPr>
        <p:spPr>
          <a:xfrm>
            <a:off x="1210320" y="3951000"/>
            <a:ext cx="360" cy="331560"/>
          </a:xfrm>
          <a:prstGeom prst="straightConnector1">
            <a:avLst/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11" name="Connettore 4 140"/>
          <p:cNvCxnSpPr>
            <a:stCxn id="60" idx="1"/>
            <a:endCxn id="62" idx="1"/>
          </p:cNvCxnSpPr>
          <p:nvPr/>
        </p:nvCxnSpPr>
        <p:spPr>
          <a:xfrm rot="10800000" flipV="1">
            <a:off x="454680" y="4389120"/>
            <a:ext cx="1080" cy="694440"/>
          </a:xfrm>
          <a:prstGeom prst="bentConnector3">
            <a:avLst>
              <a:gd name="adj1" fmla="val 113500000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12" name="Connettore 4 145"/>
          <p:cNvCxnSpPr>
            <a:endCxn id="69" idx="1"/>
          </p:cNvCxnSpPr>
          <p:nvPr/>
        </p:nvCxnSpPr>
        <p:spPr>
          <a:xfrm>
            <a:off x="7481160" y="3750840"/>
            <a:ext cx="264240" cy="3665160"/>
          </a:xfrm>
          <a:prstGeom prst="bentConnector3">
            <a:avLst>
              <a:gd name="adj1" fmla="val 136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13" name="Connettore 4 147"/>
          <p:cNvCxnSpPr/>
          <p:nvPr/>
        </p:nvCxnSpPr>
        <p:spPr>
          <a:xfrm rot="16200000" flipH="1">
            <a:off x="-1165320" y="6002280"/>
            <a:ext cx="3351600" cy="125280"/>
          </a:xfrm>
          <a:prstGeom prst="bentConnector3">
            <a:avLst>
              <a:gd name="adj1" fmla="val 38865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14" name="Connettore 4 149"/>
          <p:cNvCxnSpPr>
            <a:stCxn id="60" idx="1"/>
            <a:endCxn id="72" idx="1"/>
          </p:cNvCxnSpPr>
          <p:nvPr/>
        </p:nvCxnSpPr>
        <p:spPr>
          <a:xfrm rot="10800000" flipH="1" flipV="1">
            <a:off x="455040" y="4388760"/>
            <a:ext cx="87840" cy="4194000"/>
          </a:xfrm>
          <a:prstGeom prst="bentConnector3">
            <a:avLst>
              <a:gd name="adj1" fmla="val -266666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15" name="Connettore 4 175"/>
          <p:cNvCxnSpPr>
            <a:stCxn id="56" idx="1"/>
            <a:endCxn id="76" idx="1"/>
          </p:cNvCxnSpPr>
          <p:nvPr/>
        </p:nvCxnSpPr>
        <p:spPr>
          <a:xfrm rot="10800000" flipH="1" flipV="1">
            <a:off x="3224520" y="3715200"/>
            <a:ext cx="7920" cy="641160"/>
          </a:xfrm>
          <a:prstGeom prst="bentConnector3">
            <a:avLst>
              <a:gd name="adj1" fmla="val -3723809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sp>
        <p:nvSpPr>
          <p:cNvPr id="116" name="Angolo ripiegato 178"/>
          <p:cNvSpPr/>
          <p:nvPr/>
        </p:nvSpPr>
        <p:spPr>
          <a:xfrm>
            <a:off x="3212640" y="7717680"/>
            <a:ext cx="1698480" cy="2268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Dott. Giustina Petrella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7" name="Connettore 4 180"/>
          <p:cNvCxnSpPr>
            <a:stCxn id="56" idx="1"/>
            <a:endCxn id="79" idx="1"/>
          </p:cNvCxnSpPr>
          <p:nvPr/>
        </p:nvCxnSpPr>
        <p:spPr>
          <a:xfrm rot="10800000" flipH="1" flipV="1">
            <a:off x="3224520" y="3715200"/>
            <a:ext cx="7920" cy="2320920"/>
          </a:xfrm>
          <a:prstGeom prst="bentConnector3">
            <a:avLst>
              <a:gd name="adj1" fmla="val -3723809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18" name="Connettore 4 182"/>
          <p:cNvCxnSpPr>
            <a:stCxn id="56" idx="1"/>
            <a:endCxn id="82" idx="1"/>
          </p:cNvCxnSpPr>
          <p:nvPr/>
        </p:nvCxnSpPr>
        <p:spPr>
          <a:xfrm rot="10800000" flipV="1">
            <a:off x="3188880" y="3714840"/>
            <a:ext cx="36360" cy="3561120"/>
          </a:xfrm>
          <a:prstGeom prst="bentConnector3">
            <a:avLst>
              <a:gd name="adj1" fmla="val 853000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19" name="Connettore 2 190"/>
          <p:cNvCxnSpPr>
            <a:stCxn id="57" idx="2"/>
            <a:endCxn id="84" idx="0"/>
          </p:cNvCxnSpPr>
          <p:nvPr/>
        </p:nvCxnSpPr>
        <p:spPr>
          <a:xfrm>
            <a:off x="6173280" y="3985920"/>
            <a:ext cx="360" cy="354960"/>
          </a:xfrm>
          <a:prstGeom prst="straightConnector1">
            <a:avLst/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20" name="Connettore 4 192"/>
          <p:cNvCxnSpPr>
            <a:stCxn id="84" idx="1"/>
            <a:endCxn id="86" idx="1"/>
          </p:cNvCxnSpPr>
          <p:nvPr/>
        </p:nvCxnSpPr>
        <p:spPr>
          <a:xfrm rot="10800000" flipH="1" flipV="1">
            <a:off x="5418000" y="4447080"/>
            <a:ext cx="226080" cy="1053360"/>
          </a:xfrm>
          <a:prstGeom prst="bentConnector3">
            <a:avLst>
              <a:gd name="adj1" fmla="val -38915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21" name="Connettore 4 194"/>
          <p:cNvCxnSpPr>
            <a:stCxn id="84" idx="1"/>
            <a:endCxn id="88" idx="1"/>
          </p:cNvCxnSpPr>
          <p:nvPr/>
        </p:nvCxnSpPr>
        <p:spPr>
          <a:xfrm rot="10800000" flipH="1" flipV="1">
            <a:off x="5418000" y="4447440"/>
            <a:ext cx="249120" cy="2103480"/>
          </a:xfrm>
          <a:prstGeom prst="bentConnector3">
            <a:avLst>
              <a:gd name="adj1" fmla="val -73371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22" name="Connettore 4 196"/>
          <p:cNvCxnSpPr>
            <a:stCxn id="84" idx="1"/>
            <a:endCxn id="90" idx="1"/>
          </p:cNvCxnSpPr>
          <p:nvPr/>
        </p:nvCxnSpPr>
        <p:spPr>
          <a:xfrm rot="10800000" flipH="1" flipV="1">
            <a:off x="5418360" y="4447440"/>
            <a:ext cx="207000" cy="2889000"/>
          </a:xfrm>
          <a:prstGeom prst="bentConnector3">
            <a:avLst>
              <a:gd name="adj1" fmla="val -41811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23" name="Connettore 4 198"/>
          <p:cNvCxnSpPr>
            <a:stCxn id="84" idx="1"/>
            <a:endCxn id="92" idx="1"/>
          </p:cNvCxnSpPr>
          <p:nvPr/>
        </p:nvCxnSpPr>
        <p:spPr>
          <a:xfrm rot="10800000" flipH="1" flipV="1">
            <a:off x="5418000" y="4447080"/>
            <a:ext cx="226080" cy="3688560"/>
          </a:xfrm>
          <a:prstGeom prst="bentConnector3">
            <a:avLst>
              <a:gd name="adj1" fmla="val -102551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sp>
        <p:nvSpPr>
          <p:cNvPr id="124" name="Angolo ripiegato 208"/>
          <p:cNvSpPr/>
          <p:nvPr/>
        </p:nvSpPr>
        <p:spPr>
          <a:xfrm>
            <a:off x="7765200" y="6476040"/>
            <a:ext cx="1510200" cy="2268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Ing. S. Napoli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5" name="Connettore 4 210"/>
          <p:cNvCxnSpPr>
            <a:stCxn id="58" idx="1"/>
            <a:endCxn id="94" idx="1"/>
          </p:cNvCxnSpPr>
          <p:nvPr/>
        </p:nvCxnSpPr>
        <p:spPr>
          <a:xfrm rot="10800000" flipV="1">
            <a:off x="7745040" y="3750120"/>
            <a:ext cx="20520" cy="813240"/>
          </a:xfrm>
          <a:prstGeom prst="bentConnector3">
            <a:avLst>
              <a:gd name="adj1" fmla="val 1310714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sp>
        <p:nvSpPr>
          <p:cNvPr id="126" name="Angolo ripiegato 216"/>
          <p:cNvSpPr/>
          <p:nvPr/>
        </p:nvSpPr>
        <p:spPr>
          <a:xfrm>
            <a:off x="9860760" y="6395400"/>
            <a:ext cx="1508400" cy="2268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Ing. Gregorio Curri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7" name="Connettore 4 218"/>
          <p:cNvCxnSpPr/>
          <p:nvPr/>
        </p:nvCxnSpPr>
        <p:spPr>
          <a:xfrm rot="5400000">
            <a:off x="8718120" y="4714920"/>
            <a:ext cx="2093400" cy="165240"/>
          </a:xfrm>
          <a:prstGeom prst="bentConnector3">
            <a:avLst>
              <a:gd name="adj1" fmla="val 46061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28" name="Connettore 4 220"/>
          <p:cNvCxnSpPr/>
          <p:nvPr/>
        </p:nvCxnSpPr>
        <p:spPr>
          <a:xfrm rot="5400000">
            <a:off x="8645040" y="4798800"/>
            <a:ext cx="2082600" cy="8280"/>
          </a:xfrm>
          <a:prstGeom prst="bentConnector3">
            <a:avLst>
              <a:gd name="adj1" fmla="val 50000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29" name="Connettore 4 246"/>
          <p:cNvCxnSpPr>
            <a:endCxn id="63" idx="1"/>
          </p:cNvCxnSpPr>
          <p:nvPr/>
        </p:nvCxnSpPr>
        <p:spPr>
          <a:xfrm>
            <a:off x="700200" y="5192280"/>
            <a:ext cx="261720" cy="183240"/>
          </a:xfrm>
          <a:prstGeom prst="bentConnector3">
            <a:avLst>
              <a:gd name="adj1" fmla="val 50000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30" name="Connettore 4 248"/>
          <p:cNvCxnSpPr>
            <a:endCxn id="65" idx="1"/>
          </p:cNvCxnSpPr>
          <p:nvPr/>
        </p:nvCxnSpPr>
        <p:spPr>
          <a:xfrm>
            <a:off x="712080" y="5236200"/>
            <a:ext cx="269280" cy="801720"/>
          </a:xfrm>
          <a:prstGeom prst="bentConnector3">
            <a:avLst>
              <a:gd name="adj1" fmla="val 133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31" name="Connettore 4 250"/>
          <p:cNvCxnSpPr>
            <a:endCxn id="67" idx="1"/>
          </p:cNvCxnSpPr>
          <p:nvPr/>
        </p:nvCxnSpPr>
        <p:spPr>
          <a:xfrm>
            <a:off x="578520" y="5252040"/>
            <a:ext cx="389520" cy="1335240"/>
          </a:xfrm>
          <a:prstGeom prst="bentConnector3">
            <a:avLst>
              <a:gd name="adj1" fmla="val 92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32" name="Connettore 4 266"/>
          <p:cNvCxnSpPr>
            <a:stCxn id="50" idx="1"/>
            <a:endCxn id="74" idx="3"/>
          </p:cNvCxnSpPr>
          <p:nvPr/>
        </p:nvCxnSpPr>
        <p:spPr>
          <a:xfrm rot="10800000">
            <a:off x="2489400" y="1487160"/>
            <a:ext cx="2461320" cy="1211400"/>
          </a:xfrm>
          <a:prstGeom prst="bentConnector3">
            <a:avLst>
              <a:gd name="adj1" fmla="val 49941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33" name="Connettore 4 268"/>
          <p:cNvCxnSpPr>
            <a:stCxn id="50" idx="1"/>
            <a:endCxn id="103" idx="3"/>
          </p:cNvCxnSpPr>
          <p:nvPr/>
        </p:nvCxnSpPr>
        <p:spPr>
          <a:xfrm rot="10800000">
            <a:off x="2510280" y="2439720"/>
            <a:ext cx="2440080" cy="258840"/>
          </a:xfrm>
          <a:prstGeom prst="bentConnector3">
            <a:avLst>
              <a:gd name="adj1" fmla="val 49933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34" name="Connettore 4 286"/>
          <p:cNvCxnSpPr>
            <a:stCxn id="50" idx="2"/>
            <a:endCxn id="56" idx="0"/>
          </p:cNvCxnSpPr>
          <p:nvPr/>
        </p:nvCxnSpPr>
        <p:spPr>
          <a:xfrm rot="5400000">
            <a:off x="4802760" y="2108520"/>
            <a:ext cx="548280" cy="2194200"/>
          </a:xfrm>
          <a:prstGeom prst="bentConnector3">
            <a:avLst>
              <a:gd name="adj1" fmla="val 50262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35" name="Connettore 4 298"/>
          <p:cNvCxnSpPr>
            <a:stCxn id="112" idx="2"/>
          </p:cNvCxnSpPr>
          <p:nvPr/>
        </p:nvCxnSpPr>
        <p:spPr>
          <a:xfrm rot="10800000" flipH="1" flipV="1">
            <a:off x="7480800" y="3750480"/>
            <a:ext cx="115920" cy="2564640"/>
          </a:xfrm>
          <a:prstGeom prst="bentConnector3">
            <a:avLst>
              <a:gd name="adj1" fmla="val -623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sp>
        <p:nvSpPr>
          <p:cNvPr id="136" name="Ovale 304"/>
          <p:cNvSpPr/>
          <p:nvPr/>
        </p:nvSpPr>
        <p:spPr>
          <a:xfrm>
            <a:off x="11382120" y="8085960"/>
            <a:ext cx="270720" cy="84960"/>
          </a:xfrm>
          <a:prstGeom prst="ellipse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6200" rIns="90000" bIns="162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it-IT" sz="1100" b="1" strike="noStrike" spc="-1">
              <a:solidFill>
                <a:schemeClr val="lt1"/>
              </a:solidFill>
              <a:latin typeface="Times New Roman"/>
              <a:ea typeface="DejaVu Sans"/>
            </a:endParaRPr>
          </a:p>
        </p:txBody>
      </p:sp>
      <p:sp>
        <p:nvSpPr>
          <p:cNvPr id="137" name="Ovale 305"/>
          <p:cNvSpPr/>
          <p:nvPr/>
        </p:nvSpPr>
        <p:spPr>
          <a:xfrm>
            <a:off x="11382120" y="8316720"/>
            <a:ext cx="270720" cy="8496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6200" rIns="90000" bIns="16200" anchor="ctr">
            <a:noAutofit/>
          </a:bodyPr>
          <a:lstStyle/>
          <a:p>
            <a:pPr>
              <a:lnSpc>
                <a:spcPct val="100000"/>
              </a:lnSpc>
            </a:pPr>
            <a:endParaRPr lang="it-IT" sz="1000" b="1" strike="noStrike" spc="-1">
              <a:solidFill>
                <a:srgbClr val="000000"/>
              </a:solidFill>
              <a:latin typeface="Times New Roman"/>
              <a:ea typeface="DejaVu Sans"/>
            </a:endParaRPr>
          </a:p>
        </p:txBody>
      </p:sp>
      <p:sp>
        <p:nvSpPr>
          <p:cNvPr id="138" name="Ovale 306"/>
          <p:cNvSpPr/>
          <p:nvPr/>
        </p:nvSpPr>
        <p:spPr>
          <a:xfrm>
            <a:off x="11382120" y="8558640"/>
            <a:ext cx="270720" cy="849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6200" rIns="90000" bIns="16200" anchor="ctr">
            <a:noAutofit/>
          </a:bodyPr>
          <a:lstStyle/>
          <a:p>
            <a:pPr>
              <a:lnSpc>
                <a:spcPct val="100000"/>
              </a:lnSpc>
            </a:pPr>
            <a:endParaRPr lang="it-IT" sz="900" b="0" strike="noStrike" spc="-1">
              <a:solidFill>
                <a:srgbClr val="000000"/>
              </a:solidFill>
              <a:latin typeface="Times New Roman"/>
              <a:ea typeface="DejaVu Sans"/>
            </a:endParaRPr>
          </a:p>
        </p:txBody>
      </p:sp>
      <p:cxnSp>
        <p:nvCxnSpPr>
          <p:cNvPr id="139" name="Connettore 4 313"/>
          <p:cNvCxnSpPr>
            <a:stCxn id="50" idx="2"/>
            <a:endCxn id="57" idx="0"/>
          </p:cNvCxnSpPr>
          <p:nvPr/>
        </p:nvCxnSpPr>
        <p:spPr>
          <a:xfrm rot="5400000">
            <a:off x="5881680" y="3222720"/>
            <a:ext cx="583200" cy="720"/>
          </a:xfrm>
          <a:prstGeom prst="bentConnector3">
            <a:avLst>
              <a:gd name="adj1" fmla="val 50030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40" name="Connettore 4 315"/>
          <p:cNvCxnSpPr>
            <a:stCxn id="50" idx="2"/>
            <a:endCxn id="58" idx="0"/>
          </p:cNvCxnSpPr>
          <p:nvPr/>
        </p:nvCxnSpPr>
        <p:spPr>
          <a:xfrm rot="16200000" flipH="1">
            <a:off x="7055640" y="2049480"/>
            <a:ext cx="583200" cy="2346840"/>
          </a:xfrm>
          <a:prstGeom prst="bentConnector3">
            <a:avLst>
              <a:gd name="adj1" fmla="val 50030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41" name="Connettore 2 8"/>
          <p:cNvCxnSpPr>
            <a:stCxn id="51" idx="2"/>
            <a:endCxn id="52" idx="0"/>
          </p:cNvCxnSpPr>
          <p:nvPr/>
        </p:nvCxnSpPr>
        <p:spPr>
          <a:xfrm flipH="1">
            <a:off x="11585880" y="1977840"/>
            <a:ext cx="36360" cy="372240"/>
          </a:xfrm>
          <a:prstGeom prst="straightConnector1">
            <a:avLst/>
          </a:prstGeom>
          <a:ln w="0">
            <a:solidFill>
              <a:srgbClr val="4A7EBB"/>
            </a:solidFill>
            <a:tailEnd type="arrow" w="med" len="med"/>
          </a:ln>
        </p:spPr>
      </p:cxnSp>
      <p:cxnSp>
        <p:nvCxnSpPr>
          <p:cNvPr id="142" name="Connettore 4 104"/>
          <p:cNvCxnSpPr>
            <a:stCxn id="128" idx="1"/>
          </p:cNvCxnSpPr>
          <p:nvPr/>
        </p:nvCxnSpPr>
        <p:spPr>
          <a:xfrm rot="16200000" flipH="1">
            <a:off x="8573400" y="6952680"/>
            <a:ext cx="2256480" cy="38520"/>
          </a:xfrm>
          <a:prstGeom prst="bentConnector3">
            <a:avLst>
              <a:gd name="adj1" fmla="val 50853"/>
            </a:avLst>
          </a:prstGeom>
          <a:ln w="0">
            <a:solidFill>
              <a:srgbClr val="4A7EBB"/>
            </a:solidFill>
            <a:tailEnd type="arrow" w="med" len="med"/>
          </a:ln>
        </p:spPr>
      </p:cxnSp>
      <p:sp>
        <p:nvSpPr>
          <p:cNvPr id="143" name="Rettangolo 105"/>
          <p:cNvSpPr/>
          <p:nvPr/>
        </p:nvSpPr>
        <p:spPr>
          <a:xfrm>
            <a:off x="9828000" y="7272000"/>
            <a:ext cx="1395720" cy="43128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100" b="1" strike="noStrike" spc="-1">
                <a:solidFill>
                  <a:schemeClr val="lt1"/>
                </a:solidFill>
                <a:latin typeface="Times New Roman"/>
                <a:ea typeface="DejaVu Sans"/>
              </a:rPr>
              <a:t>LL.PP. / MANUTENZIONI</a:t>
            </a:r>
            <a:endParaRPr lang="it-IT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Angolo ripiegato 108"/>
          <p:cNvSpPr/>
          <p:nvPr/>
        </p:nvSpPr>
        <p:spPr>
          <a:xfrm>
            <a:off x="9830880" y="7828200"/>
            <a:ext cx="1404000" cy="2268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Ing. Gregorio Curri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Rettangolo 110"/>
          <p:cNvSpPr/>
          <p:nvPr/>
        </p:nvSpPr>
        <p:spPr>
          <a:xfrm>
            <a:off x="9834120" y="8154720"/>
            <a:ext cx="1026360" cy="44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Ferrante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Paulicelli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Castelletti 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Angolo ripiegato 114"/>
          <p:cNvSpPr/>
          <p:nvPr/>
        </p:nvSpPr>
        <p:spPr>
          <a:xfrm>
            <a:off x="7745040" y="7583040"/>
            <a:ext cx="1510200" cy="2268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Ing. S. Napoli</a:t>
            </a:r>
            <a:endParaRPr lang="it-IT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Rettangolo 103"/>
          <p:cNvSpPr/>
          <p:nvPr/>
        </p:nvSpPr>
        <p:spPr>
          <a:xfrm>
            <a:off x="3252600" y="5139720"/>
            <a:ext cx="1016640" cy="308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Attolico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Connettore diritto 147"/>
          <p:cNvSpPr/>
          <p:nvPr/>
        </p:nvSpPr>
        <p:spPr>
          <a:xfrm>
            <a:off x="7596720" y="6300000"/>
            <a:ext cx="148320" cy="36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5000" rIns="90000" bIns="-4500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49" name="Connettore diritto 148"/>
          <p:cNvSpPr/>
          <p:nvPr/>
        </p:nvSpPr>
        <p:spPr>
          <a:xfrm>
            <a:off x="10800000" y="4140000"/>
            <a:ext cx="360" cy="144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0" name="Connettore diritto 149"/>
          <p:cNvSpPr/>
          <p:nvPr/>
        </p:nvSpPr>
        <p:spPr>
          <a:xfrm flipV="1">
            <a:off x="10799640" y="3986640"/>
            <a:ext cx="360" cy="63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18000" rIns="90000" bIns="1800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1" name="Rettangolo 1"/>
          <p:cNvSpPr/>
          <p:nvPr/>
        </p:nvSpPr>
        <p:spPr>
          <a:xfrm>
            <a:off x="3252600" y="5490000"/>
            <a:ext cx="1016640" cy="308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00" indent="-10800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it-IT" sz="9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Zito</a:t>
            </a:r>
            <a:endParaRPr lang="it-IT" sz="9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220</Words>
  <Application>Microsoft Office PowerPoint</Application>
  <PresentationFormat>Formato A3 (297x420 mm)</PresentationFormat>
  <Paragraphs>106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Microsoft YaHei</vt:lpstr>
      <vt:lpstr>Arial</vt:lpstr>
      <vt:lpstr>Calibri</vt:lpstr>
      <vt:lpstr>DejaVu Sans</vt:lpstr>
      <vt:lpstr>Times New Roman</vt:lpstr>
      <vt:lpstr>Wingdings</vt:lpstr>
      <vt:lpstr>Tema di Office</vt:lpstr>
      <vt:lpstr>Comune di Valenzano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Comune di Valenzano</dc:title>
  <dc:subject/>
  <dc:creator>Utente</dc:creator>
  <dc:description/>
  <cp:lastModifiedBy>User</cp:lastModifiedBy>
  <cp:revision>60</cp:revision>
  <cp:lastPrinted>2022-10-11T10:08:32Z</cp:lastPrinted>
  <dcterms:created xsi:type="dcterms:W3CDTF">2021-03-09T17:35:35Z</dcterms:created>
  <dcterms:modified xsi:type="dcterms:W3CDTF">2024-02-05T10:55:02Z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Formato A3 (297x420 mm)</vt:lpwstr>
  </property>
  <property fmtid="{D5CDD505-2E9C-101B-9397-08002B2CF9AE}" pid="4" name="Slides">
    <vt:i4>1</vt:i4>
  </property>
</Properties>
</file>